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2761"/>
  </p:normalViewPr>
  <p:slideViewPr>
    <p:cSldViewPr snapToGrid="0" snapToObjects="1">
      <p:cViewPr varScale="1">
        <p:scale>
          <a:sx n="60" d="100"/>
          <a:sy n="60" d="100"/>
        </p:scale>
        <p:origin x="18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eg>
</file>

<file path=ppt/media/image10.jpeg>
</file>

<file path=ppt/media/image11.png>
</file>

<file path=ppt/media/image12.jpeg>
</file>

<file path=ppt/media/image13.gif>
</file>

<file path=ppt/media/image14.gif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Ferns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023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How plants colonized la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How plants colonized land</a:t>
            </a:r>
          </a:p>
        </p:txBody>
      </p:sp>
      <p:pic>
        <p:nvPicPr>
          <p:cNvPr id="120" name="Charophyte.jpg" descr="Charophy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649" y="1117103"/>
            <a:ext cx="5739536" cy="40971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pf_liverwort1.jpg" descr="pf_liverwort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896" y="1120570"/>
            <a:ext cx="5496223" cy="4090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red similarities between plants and alga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Shared similarities between plants and algae</a:t>
            </a:r>
          </a:p>
        </p:txBody>
      </p:sp>
      <p:sp>
        <p:nvSpPr>
          <p:cNvPr id="161" name="Only the protist supergroup Archaeplastitida, and specifically, the Charophytes, has all of these traits in common with plants"/>
          <p:cNvSpPr txBox="1">
            <a:spLocks noGrp="1"/>
          </p:cNvSpPr>
          <p:nvPr>
            <p:ph type="body" sz="quarter" idx="1"/>
          </p:nvPr>
        </p:nvSpPr>
        <p:spPr>
          <a:xfrm>
            <a:off x="478366" y="3150764"/>
            <a:ext cx="4697149" cy="4416227"/>
          </a:xfrm>
          <a:prstGeom prst="rect">
            <a:avLst/>
          </a:prstGeom>
        </p:spPr>
        <p:txBody>
          <a:bodyPr/>
          <a:lstStyle/>
          <a:p>
            <a:r>
              <a:t>Only the protist supergroup Archaeplastitida, and specifically, the Charophytes, has all of these traits in common with plants</a:t>
            </a:r>
          </a:p>
        </p:txBody>
      </p:sp>
      <p:pic>
        <p:nvPicPr>
          <p:cNvPr id="162" name="Picture 12" descr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101" y="2878679"/>
            <a:ext cx="7521575" cy="49603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red similarities between plants and Charophy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Shared similarities between plants and Charophytes</a:t>
            </a:r>
          </a:p>
        </p:txBody>
      </p:sp>
      <p:sp>
        <p:nvSpPr>
          <p:cNvPr id="165" name="Rings of cellulose-synthesizing proteins in plasma membrane…"/>
          <p:cNvSpPr txBox="1">
            <a:spLocks noGrp="1"/>
          </p:cNvSpPr>
          <p:nvPr>
            <p:ph type="body" sz="half" idx="1"/>
          </p:nvPr>
        </p:nvSpPr>
        <p:spPr>
          <a:xfrm>
            <a:off x="563202" y="3600122"/>
            <a:ext cx="5837127" cy="5604001"/>
          </a:xfrm>
          <a:prstGeom prst="rect">
            <a:avLst/>
          </a:prstGeom>
        </p:spPr>
        <p:txBody>
          <a:bodyPr/>
          <a:lstStyle/>
          <a:p>
            <a:r>
              <a:t>Rings of cellulose-synthesizing proteins in plasma membrane</a:t>
            </a:r>
          </a:p>
          <a:p>
            <a:r>
              <a:t>Shared structure of flagellated sperm</a:t>
            </a:r>
          </a:p>
        </p:txBody>
      </p:sp>
      <p:pic>
        <p:nvPicPr>
          <p:cNvPr id="166" name="29_UN01RingsOfProtein-L(1).jpg" descr="29_UN01RingsOfProtein-L(1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0371" y="2931884"/>
            <a:ext cx="1508797" cy="20456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220px-Plant_sperm.png" descr="220px-Plant_sper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648" y="2908387"/>
            <a:ext cx="3129304" cy="62586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red similarities between plants and Charophy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Shared similarities between plants and Charophytes</a:t>
            </a:r>
          </a:p>
        </p:txBody>
      </p:sp>
      <p:sp>
        <p:nvSpPr>
          <p:cNvPr id="170" name="Presence of of phragmoplasts during cell division…"/>
          <p:cNvSpPr txBox="1">
            <a:spLocks noGrp="1"/>
          </p:cNvSpPr>
          <p:nvPr>
            <p:ph type="body" sz="half" idx="1"/>
          </p:nvPr>
        </p:nvSpPr>
        <p:spPr>
          <a:xfrm>
            <a:off x="565816" y="2668686"/>
            <a:ext cx="6285168" cy="4416228"/>
          </a:xfrm>
          <a:prstGeom prst="rect">
            <a:avLst/>
          </a:prstGeom>
        </p:spPr>
        <p:txBody>
          <a:bodyPr/>
          <a:lstStyle/>
          <a:p>
            <a:r>
              <a:t>Presence of of </a:t>
            </a:r>
            <a:r>
              <a:rPr b="1"/>
              <a:t>phragmoplasts</a:t>
            </a:r>
            <a:r>
              <a:t> during cell division</a:t>
            </a:r>
          </a:p>
          <a:p>
            <a:r>
              <a:t>DNA evidence (shared homologies)</a:t>
            </a:r>
          </a:p>
        </p:txBody>
      </p:sp>
      <p:pic>
        <p:nvPicPr>
          <p:cNvPr id="171" name="phragmoplast cell plate.jpg" descr="phragmoplast cell pla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7450" y="2619905"/>
            <a:ext cx="2904807" cy="2370767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ine"/>
          <p:cNvSpPr/>
          <p:nvPr/>
        </p:nvSpPr>
        <p:spPr>
          <a:xfrm>
            <a:off x="7048359" y="3235695"/>
            <a:ext cx="2226915" cy="46315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73" name="cell plate.gif" descr="cell plate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414" y="5426352"/>
            <a:ext cx="5622879" cy="40276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raits present in plants, absent in charophy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Traits present in plants, absent in charophytes</a:t>
            </a:r>
          </a:p>
        </p:txBody>
      </p:sp>
      <p:sp>
        <p:nvSpPr>
          <p:cNvPr id="176" name="Plants have several features that (1) define them as plants, and (2) distinguish them from charophytes. We cover just four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Plants have several features that (1) define them as plants, and (2) distinguish them from charophytes. We cover just four.</a:t>
            </a:r>
          </a:p>
          <a:p>
            <a:r>
              <a:t>Multicellular dependent embryos retained within the parent tissue</a:t>
            </a:r>
          </a:p>
          <a:p>
            <a:pPr>
              <a:defRPr b="1"/>
            </a:pPr>
            <a:r>
              <a:t>Apical meristems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raits present in plants, absent in charophy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Traits present in plants, absent in charophytes</a:t>
            </a:r>
          </a:p>
        </p:txBody>
      </p:sp>
      <p:sp>
        <p:nvSpPr>
          <p:cNvPr id="179" name="Cuticle - waxy covering on epidermis that reduces water loss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89857" cy="6286500"/>
          </a:xfrm>
          <a:prstGeom prst="rect">
            <a:avLst/>
          </a:prstGeom>
        </p:spPr>
        <p:txBody>
          <a:bodyPr/>
          <a:lstStyle/>
          <a:p>
            <a:r>
              <a:rPr b="1"/>
              <a:t>Cuticle</a:t>
            </a:r>
            <a:r>
              <a:t> - waxy covering on epidermis that reduces water loss </a:t>
            </a:r>
          </a:p>
          <a:p>
            <a:r>
              <a:rPr b="1"/>
              <a:t>Stomata</a:t>
            </a:r>
            <a:r>
              <a:t> - support photosynthesis by allowing exchange of CO2 for O2</a:t>
            </a:r>
          </a:p>
        </p:txBody>
      </p:sp>
      <p:pic>
        <p:nvPicPr>
          <p:cNvPr id="180" name="stomata.gif" descr="stomata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5391" y="5827566"/>
            <a:ext cx="3609814" cy="3313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plant-cuticle.jpeg" descr="plant-cuticle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4716" y="2608074"/>
            <a:ext cx="3185754" cy="27375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waxycuticle.jpg" descr="waxycuticl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0539" y="3137611"/>
            <a:ext cx="2237911" cy="16784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stomata_under_sem.jpg" descr="stomata_under_sem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8489" y="6970338"/>
            <a:ext cx="2102010" cy="18077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osts and benefits of life on la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Costs and benefits of life on land</a:t>
            </a:r>
          </a:p>
        </p:txBody>
      </p:sp>
      <p:sp>
        <p:nvSpPr>
          <p:cNvPr id="186" name="Benefi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Benefits</a:t>
            </a:r>
          </a:p>
          <a:p>
            <a:pPr lvl="1"/>
            <a:r>
              <a:t>Light is abundant</a:t>
            </a:r>
          </a:p>
          <a:p>
            <a:pPr lvl="1"/>
            <a:r>
              <a:t>Higher carbon dioxide concentrations</a:t>
            </a:r>
          </a:p>
          <a:p>
            <a:r>
              <a:t>Costs</a:t>
            </a:r>
          </a:p>
          <a:p>
            <a:pPr lvl="1"/>
            <a:r>
              <a:t>Water is scarce</a:t>
            </a:r>
          </a:p>
          <a:p>
            <a:pPr lvl="1"/>
            <a:r>
              <a:t>Lack of structural support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How plants colonized la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How plants colonized land</a:t>
            </a:r>
          </a:p>
        </p:txBody>
      </p:sp>
      <p:pic>
        <p:nvPicPr>
          <p:cNvPr id="189" name="Charophyte.jpg" descr="Charophy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649" y="1117103"/>
            <a:ext cx="5739536" cy="40971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pf_liverwort1.jpg" descr="pf_liverwort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896" y="1120570"/>
            <a:ext cx="5496223" cy="4090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Learning Go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Learning Goal</a:t>
            </a:r>
          </a:p>
        </p:txBody>
      </p:sp>
      <p:sp>
        <p:nvSpPr>
          <p:cNvPr id="193" name="Know the three phyla of bryophytes, their distinguishing traits, and their phylogenetic relationship to other plants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Know the three phyla of bryophytes, their distinguishing traits, and their phylogenetic relationship to other plants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Bryophytes share a common ancestor with vascular pla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defRPr sz="6400"/>
            </a:lvl1pPr>
          </a:lstStyle>
          <a:p>
            <a:r>
              <a:t>Bryophytes share a common ancestor with vascular plants</a:t>
            </a:r>
          </a:p>
        </p:txBody>
      </p:sp>
      <p:pic>
        <p:nvPicPr>
          <p:cNvPr id="196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913" y="3122121"/>
            <a:ext cx="10988936" cy="62337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haracteristics common to bryophy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Characteristics common to bryophytes</a:t>
            </a:r>
          </a:p>
        </p:txBody>
      </p:sp>
      <p:sp>
        <p:nvSpPr>
          <p:cNvPr id="199" name="Exhibit alternation of generations, with gametophyte as the dominant stag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Exhibit </a:t>
            </a:r>
            <a:r>
              <a:rPr b="1"/>
              <a:t>alternation of generations</a:t>
            </a:r>
            <a:r>
              <a:t>, with </a:t>
            </a:r>
            <a:r>
              <a:rPr b="1"/>
              <a:t>gametophyte</a:t>
            </a:r>
            <a:r>
              <a:t> as the dominant stage</a:t>
            </a:r>
          </a:p>
          <a:p>
            <a:r>
              <a:t>Lack vascular tissue, so they are unable to transport water or nutrients long distances</a:t>
            </a:r>
          </a:p>
          <a:p>
            <a:r>
              <a:t>Lack roots. </a:t>
            </a:r>
            <a:r>
              <a:rPr b="1"/>
              <a:t>Rhizoids </a:t>
            </a:r>
            <a:r>
              <a:t>(long single cells or filaments of cells)  anchor plant. No major role of rhizoids in water or nutrient uptake.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Early life on la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Early life on land</a:t>
            </a:r>
          </a:p>
        </p:txBody>
      </p:sp>
      <p:sp>
        <p:nvSpPr>
          <p:cNvPr id="124" name="First organisms on land were likely cyanobacteria, prokaryotes, and protists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First organisms on land were likely cyanobacteria, prokaryotes, and protists</a:t>
            </a:r>
          </a:p>
          <a:p>
            <a:r>
              <a:t>These likely existed in biofilms - a mix of microorganisms that stick to each other in a slimy extracellular matrix</a:t>
            </a:r>
          </a:p>
        </p:txBody>
      </p:sp>
      <p:pic>
        <p:nvPicPr>
          <p:cNvPr id="125" name="biofilm.jpg" descr="biofil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4378" y="3446308"/>
            <a:ext cx="5541844" cy="41563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Liverwor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Liverworts</a:t>
            </a:r>
          </a:p>
        </p:txBody>
      </p:sp>
      <p:sp>
        <p:nvSpPr>
          <p:cNvPr id="202" name="Small, flattened plants seldom larger than 20 mm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Small, flattened plants seldom larger than 20 mm</a:t>
            </a:r>
          </a:p>
          <a:p>
            <a:r>
              <a:t>About 7500 species worldwide</a:t>
            </a:r>
          </a:p>
          <a:p>
            <a:r>
              <a:t>Lack differentiated stem and leaves</a:t>
            </a:r>
          </a:p>
          <a:p>
            <a:r>
              <a:t>Most grow in moist shady areas</a:t>
            </a:r>
          </a:p>
          <a:p>
            <a:r>
              <a:t>Oldest known fossil liverworts are 470 MYA</a:t>
            </a:r>
          </a:p>
        </p:txBody>
      </p:sp>
      <p:pic>
        <p:nvPicPr>
          <p:cNvPr id="203" name="pf_liverwort1.jpg" descr="pf_liverwort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4927" y="2859483"/>
            <a:ext cx="6059931" cy="45097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Moss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Mosses</a:t>
            </a:r>
          </a:p>
        </p:txBody>
      </p:sp>
      <p:sp>
        <p:nvSpPr>
          <p:cNvPr id="206" name="Short, reach heights of 10 cm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Short, reach heights of 10 cm</a:t>
            </a:r>
          </a:p>
          <a:p>
            <a:r>
              <a:t>About 12,000 species worldwide</a:t>
            </a:r>
          </a:p>
          <a:p>
            <a:r>
              <a:t>Have simple leaf-like structure 1 cell thick, attached to a stem-like structure</a:t>
            </a:r>
          </a:p>
          <a:p>
            <a:r>
              <a:t>Most grow in moist areas or shady areas</a:t>
            </a:r>
          </a:p>
          <a:p>
            <a:r>
              <a:t>Do not fossilize well, oldest known are 340 MYA</a:t>
            </a:r>
          </a:p>
        </p:txBody>
      </p:sp>
      <p:pic>
        <p:nvPicPr>
          <p:cNvPr id="207" name="Moss.jpg" descr="Mos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2016" y="2700888"/>
            <a:ext cx="5738669" cy="43518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Hornwor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Hornworts</a:t>
            </a:r>
          </a:p>
        </p:txBody>
      </p:sp>
      <p:sp>
        <p:nvSpPr>
          <p:cNvPr id="210" name="Short, reach heights of 5 cm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Short, reach heights of 5 cm</a:t>
            </a:r>
          </a:p>
          <a:p>
            <a:r>
              <a:t>About 200 species worldwide</a:t>
            </a:r>
          </a:p>
          <a:p>
            <a:r>
              <a:t>Most grow in moist shady areas</a:t>
            </a:r>
          </a:p>
          <a:p>
            <a:r>
              <a:t>Do not fossilize well, oldest known are 70 MYA </a:t>
            </a:r>
          </a:p>
        </p:txBody>
      </p:sp>
      <p:pic>
        <p:nvPicPr>
          <p:cNvPr id="211" name="hornwort.jpg" descr="hornwor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267" y="3329290"/>
            <a:ext cx="5709360" cy="4381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How plants colonized la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How plants colonized land</a:t>
            </a:r>
          </a:p>
        </p:txBody>
      </p:sp>
      <p:pic>
        <p:nvPicPr>
          <p:cNvPr id="214" name="Charophyte.jpg" descr="Charophy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649" y="1117103"/>
            <a:ext cx="5739536" cy="40971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pf_liverwort1.jpg" descr="pf_liverwort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896" y="1120570"/>
            <a:ext cx="5496223" cy="4090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Learning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Learning Goals</a:t>
            </a:r>
          </a:p>
        </p:txBody>
      </p:sp>
      <p:sp>
        <p:nvSpPr>
          <p:cNvPr id="218" name="Describe the life cycle of bryophytes (nonvascular plants)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Describe the life cycle of bryophytes (nonvascular plants)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Bryophyte life cycles are challenging to understa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Bryophyte life cycles are challenging to understand</a:t>
            </a:r>
          </a:p>
        </p:txBody>
      </p:sp>
      <p:sp>
        <p:nvSpPr>
          <p:cNvPr id="221" name="Undergo an alternation of generation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Undergo an </a:t>
            </a:r>
            <a:r>
              <a:rPr b="1"/>
              <a:t>alternation of generations</a:t>
            </a:r>
          </a:p>
          <a:p>
            <a:r>
              <a:rPr b="1"/>
              <a:t>Gametophyte</a:t>
            </a:r>
            <a:r>
              <a:t> (haploid n)</a:t>
            </a:r>
          </a:p>
          <a:p>
            <a:r>
              <a:rPr b="1"/>
              <a:t>Sporophyte</a:t>
            </a:r>
            <a:r>
              <a:t> (diploid 2n)</a:t>
            </a:r>
          </a:p>
          <a:p>
            <a:r>
              <a:t>Gametophyte reproduction gives rise to sporophyte individuals</a:t>
            </a:r>
          </a:p>
          <a:p>
            <a:r>
              <a:t>Sporophyte reproduction gives rise to gametophyte individuals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Bryophyte life cyc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Bryophyte life cycle</a:t>
            </a:r>
          </a:p>
        </p:txBody>
      </p:sp>
      <p:sp>
        <p:nvSpPr>
          <p:cNvPr id="224" name="A mature sporophyte releases spores…"/>
          <p:cNvSpPr txBox="1">
            <a:spLocks noGrp="1"/>
          </p:cNvSpPr>
          <p:nvPr>
            <p:ph type="body" sz="quarter" idx="1"/>
          </p:nvPr>
        </p:nvSpPr>
        <p:spPr>
          <a:xfrm>
            <a:off x="8757434" y="2764316"/>
            <a:ext cx="4148812" cy="5780333"/>
          </a:xfrm>
          <a:prstGeom prst="rect">
            <a:avLst/>
          </a:prstGeom>
        </p:spPr>
        <p:txBody>
          <a:bodyPr/>
          <a:lstStyle/>
          <a:p>
            <a:r>
              <a:t>A mature sporophyte releases spores</a:t>
            </a:r>
          </a:p>
          <a:p>
            <a:r>
              <a:t>Spores are haploid (n)</a:t>
            </a:r>
          </a:p>
          <a:p>
            <a:r>
              <a:t>Develop into male or female gametophytes</a:t>
            </a:r>
          </a:p>
        </p:txBody>
      </p:sp>
      <p:pic>
        <p:nvPicPr>
          <p:cNvPr id="225" name="bryophyte lifecycle.png" descr="bryophyte lifecyc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00" y="2398624"/>
            <a:ext cx="8161903" cy="6014035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Rectangle"/>
          <p:cNvSpPr/>
          <p:nvPr/>
        </p:nvSpPr>
        <p:spPr>
          <a:xfrm>
            <a:off x="420913" y="4569810"/>
            <a:ext cx="1838801" cy="2169345"/>
          </a:xfrm>
          <a:prstGeom prst="rect">
            <a:avLst/>
          </a:prstGeom>
          <a:gradFill>
            <a:gsLst>
              <a:gs pos="0">
                <a:schemeClr val="accent1">
                  <a:lumOff val="16847"/>
                  <a:alpha val="26231"/>
                </a:schemeClr>
              </a:gs>
              <a:gs pos="100000">
                <a:schemeClr val="accent1">
                  <a:lumOff val="-13575"/>
                  <a:alpha val="26231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Bryophyte life cyc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Bryophyte life cycle</a:t>
            </a:r>
          </a:p>
        </p:txBody>
      </p:sp>
      <p:sp>
        <p:nvSpPr>
          <p:cNvPr id="229" name="Gametophyte spores develop into a threadlike protonemata…"/>
          <p:cNvSpPr txBox="1">
            <a:spLocks noGrp="1"/>
          </p:cNvSpPr>
          <p:nvPr>
            <p:ph type="body" sz="quarter" idx="1"/>
          </p:nvPr>
        </p:nvSpPr>
        <p:spPr>
          <a:xfrm>
            <a:off x="8757434" y="2764316"/>
            <a:ext cx="4148812" cy="5780333"/>
          </a:xfrm>
          <a:prstGeom prst="rect">
            <a:avLst/>
          </a:prstGeom>
        </p:spPr>
        <p:txBody>
          <a:bodyPr/>
          <a:lstStyle/>
          <a:p>
            <a:r>
              <a:t>Gametophyte spores develop into a threadlike </a:t>
            </a:r>
            <a:r>
              <a:rPr b="1"/>
              <a:t>protonemata</a:t>
            </a:r>
          </a:p>
          <a:p>
            <a:r>
              <a:t>The protonemata produce budlike structures that grow into </a:t>
            </a:r>
            <a:r>
              <a:rPr b="1"/>
              <a:t>gametophores</a:t>
            </a:r>
          </a:p>
          <a:p>
            <a:r>
              <a:t>Gametophyte is the protonemata + gametophores </a:t>
            </a:r>
          </a:p>
        </p:txBody>
      </p:sp>
      <p:pic>
        <p:nvPicPr>
          <p:cNvPr id="230" name="bryophyte lifecycle.png" descr="bryophyte lifecyc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00" y="2398624"/>
            <a:ext cx="8161903" cy="6014035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Rectangle"/>
          <p:cNvSpPr/>
          <p:nvPr/>
        </p:nvSpPr>
        <p:spPr>
          <a:xfrm>
            <a:off x="1880096" y="2678691"/>
            <a:ext cx="3057593" cy="2875010"/>
          </a:xfrm>
          <a:prstGeom prst="rect">
            <a:avLst/>
          </a:prstGeom>
          <a:gradFill>
            <a:gsLst>
              <a:gs pos="0">
                <a:schemeClr val="accent1">
                  <a:lumOff val="16847"/>
                  <a:alpha val="26231"/>
                </a:schemeClr>
              </a:gs>
              <a:gs pos="100000">
                <a:schemeClr val="accent1">
                  <a:lumOff val="-13575"/>
                  <a:alpha val="26231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Bryophyte life cyc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Bryophyte life cycle</a:t>
            </a:r>
          </a:p>
        </p:txBody>
      </p:sp>
      <p:sp>
        <p:nvSpPr>
          <p:cNvPr id="234" name="Sperm are produced in antheridia found at the tips of the bryophyte…"/>
          <p:cNvSpPr txBox="1">
            <a:spLocks noGrp="1"/>
          </p:cNvSpPr>
          <p:nvPr>
            <p:ph type="body" sz="quarter" idx="1"/>
          </p:nvPr>
        </p:nvSpPr>
        <p:spPr>
          <a:xfrm>
            <a:off x="8757434" y="2764316"/>
            <a:ext cx="4148812" cy="5780333"/>
          </a:xfrm>
          <a:prstGeom prst="rect">
            <a:avLst/>
          </a:prstGeom>
        </p:spPr>
        <p:txBody>
          <a:bodyPr/>
          <a:lstStyle/>
          <a:p>
            <a:pPr marL="339470" indent="-339470" defTabSz="578358">
              <a:spcBef>
                <a:spcPts val="3100"/>
              </a:spcBef>
              <a:defRPr sz="2772"/>
            </a:pPr>
            <a:r>
              <a:t>Sperm are produced in </a:t>
            </a:r>
            <a:r>
              <a:rPr b="1"/>
              <a:t>antheridia</a:t>
            </a:r>
            <a:r>
              <a:t> found at the tips of the bryophyte</a:t>
            </a:r>
          </a:p>
          <a:p>
            <a:pPr marL="339470" indent="-339470" defTabSz="578358">
              <a:spcBef>
                <a:spcPts val="3100"/>
              </a:spcBef>
              <a:defRPr sz="2772"/>
            </a:pPr>
            <a:r>
              <a:t>They swim through a film of moisture to fertilize an egg in the </a:t>
            </a:r>
            <a:r>
              <a:rPr b="1"/>
              <a:t>archegonia</a:t>
            </a:r>
            <a:r>
              <a:t> of the bryophyte. The fertilized egg is diploid (2n) and the sporophyte generation begins</a:t>
            </a:r>
          </a:p>
        </p:txBody>
      </p:sp>
      <p:pic>
        <p:nvPicPr>
          <p:cNvPr id="235" name="bryophyte lifecycle.png" descr="bryophyte lifecyc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00" y="2398624"/>
            <a:ext cx="8161903" cy="6014035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Rectangle"/>
          <p:cNvSpPr/>
          <p:nvPr/>
        </p:nvSpPr>
        <p:spPr>
          <a:xfrm>
            <a:off x="5120840" y="2525986"/>
            <a:ext cx="3269949" cy="3815367"/>
          </a:xfrm>
          <a:prstGeom prst="rect">
            <a:avLst/>
          </a:prstGeom>
          <a:gradFill>
            <a:gsLst>
              <a:gs pos="0">
                <a:schemeClr val="accent1">
                  <a:lumOff val="16847"/>
                  <a:alpha val="26231"/>
                </a:schemeClr>
              </a:gs>
              <a:gs pos="100000">
                <a:schemeClr val="accent1">
                  <a:lumOff val="-13575"/>
                  <a:alpha val="26231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Bryophyte life cyc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Bryophyte life cycle</a:t>
            </a:r>
          </a:p>
        </p:txBody>
      </p:sp>
      <p:sp>
        <p:nvSpPr>
          <p:cNvPr id="239" name="The sporophyte zygote developer in the archegonium.…"/>
          <p:cNvSpPr txBox="1">
            <a:spLocks noGrp="1"/>
          </p:cNvSpPr>
          <p:nvPr>
            <p:ph type="body" sz="quarter" idx="1"/>
          </p:nvPr>
        </p:nvSpPr>
        <p:spPr>
          <a:xfrm>
            <a:off x="8757434" y="2764316"/>
            <a:ext cx="4148812" cy="5780333"/>
          </a:xfrm>
          <a:prstGeom prst="rect">
            <a:avLst/>
          </a:prstGeom>
        </p:spPr>
        <p:txBody>
          <a:bodyPr/>
          <a:lstStyle/>
          <a:p>
            <a:r>
              <a:t>The sporophyte zygote developer in the archegonium.</a:t>
            </a:r>
          </a:p>
          <a:p>
            <a:r>
              <a:t>The young sporophyte grows a long stalk (seta) that emerges from the archegonium.</a:t>
            </a:r>
          </a:p>
          <a:p>
            <a:r>
              <a:t>The sporophyte remains physically attached to the gametophyte</a:t>
            </a:r>
          </a:p>
        </p:txBody>
      </p:sp>
      <p:pic>
        <p:nvPicPr>
          <p:cNvPr id="240" name="bryophyte lifecycle.png" descr="bryophyte lifecyc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00" y="2398624"/>
            <a:ext cx="8161903" cy="6014035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Rectangle"/>
          <p:cNvSpPr/>
          <p:nvPr/>
        </p:nvSpPr>
        <p:spPr>
          <a:xfrm>
            <a:off x="3537572" y="5817632"/>
            <a:ext cx="4148812" cy="2875010"/>
          </a:xfrm>
          <a:prstGeom prst="rect">
            <a:avLst/>
          </a:prstGeom>
          <a:gradFill>
            <a:gsLst>
              <a:gs pos="0">
                <a:schemeClr val="accent1">
                  <a:lumOff val="16847"/>
                  <a:alpha val="26231"/>
                </a:schemeClr>
              </a:gs>
              <a:gs pos="100000">
                <a:schemeClr val="accent1">
                  <a:lumOff val="-13575"/>
                  <a:alpha val="26231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Land plants appear about 470 MY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Land plants appear about 470 MYA</a:t>
            </a:r>
          </a:p>
        </p:txBody>
      </p:sp>
      <p:sp>
        <p:nvSpPr>
          <p:cNvPr id="128" name="First plants were nonvascular and quite small, a few cm tall at most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4800600"/>
          </a:xfrm>
          <a:prstGeom prst="rect">
            <a:avLst/>
          </a:prstGeom>
        </p:spPr>
        <p:txBody>
          <a:bodyPr/>
          <a:lstStyle/>
          <a:p>
            <a:r>
              <a:t>First plants were nonvascular and quite small, a few cm tall at most</a:t>
            </a:r>
          </a:p>
          <a:p>
            <a:r>
              <a:t>Dominant terrestrial plant life on Earth for 85 million years</a:t>
            </a:r>
          </a:p>
        </p:txBody>
      </p:sp>
      <p:pic>
        <p:nvPicPr>
          <p:cNvPr id="129" name="pf_liverwort1.jpg" descr="pf_liverwort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4674" y="2708271"/>
            <a:ext cx="6135103" cy="45656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Bryophyte life cyc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Bryophyte life cycle</a:t>
            </a:r>
          </a:p>
        </p:txBody>
      </p:sp>
      <p:sp>
        <p:nvSpPr>
          <p:cNvPr id="244" name="The sporophyte produces a capsule that produces haploid spores (n) by meiosis.…"/>
          <p:cNvSpPr txBox="1">
            <a:spLocks noGrp="1"/>
          </p:cNvSpPr>
          <p:nvPr>
            <p:ph type="body" sz="quarter" idx="1"/>
          </p:nvPr>
        </p:nvSpPr>
        <p:spPr>
          <a:xfrm>
            <a:off x="8757434" y="2764316"/>
            <a:ext cx="4148812" cy="5780333"/>
          </a:xfrm>
          <a:prstGeom prst="rect">
            <a:avLst/>
          </a:prstGeom>
        </p:spPr>
        <p:txBody>
          <a:bodyPr/>
          <a:lstStyle/>
          <a:p>
            <a:r>
              <a:t>The sporophyte produces a capsule that produces haploid spores (n) by meiosis.</a:t>
            </a:r>
          </a:p>
          <a:p>
            <a:r>
              <a:t>Spores are released, germinate, and the gametophyte generation begins</a:t>
            </a:r>
          </a:p>
        </p:txBody>
      </p:sp>
      <p:pic>
        <p:nvPicPr>
          <p:cNvPr id="245" name="bryophyte lifecycle.png" descr="bryophyte lifecyc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00" y="2398624"/>
            <a:ext cx="8161903" cy="6014035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Rectangle"/>
          <p:cNvSpPr/>
          <p:nvPr/>
        </p:nvSpPr>
        <p:spPr>
          <a:xfrm>
            <a:off x="127154" y="5749763"/>
            <a:ext cx="3434929" cy="2832857"/>
          </a:xfrm>
          <a:prstGeom prst="rect">
            <a:avLst/>
          </a:prstGeom>
          <a:gradFill>
            <a:gsLst>
              <a:gs pos="0">
                <a:schemeClr val="accent1">
                  <a:lumOff val="16847"/>
                  <a:alpha val="26231"/>
                </a:schemeClr>
              </a:gs>
              <a:gs pos="100000">
                <a:schemeClr val="accent1">
                  <a:lumOff val="-13575"/>
                  <a:alpha val="26231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ametophyte is domina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defRPr sz="7200"/>
            </a:lvl1pPr>
          </a:lstStyle>
          <a:p>
            <a:r>
              <a:t>Gametophyte is dominant</a:t>
            </a:r>
          </a:p>
        </p:txBody>
      </p:sp>
      <p:sp>
        <p:nvSpPr>
          <p:cNvPr id="249" name="When we look at a bryophyte, we are might just be looking at the gametophyte stage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When we look at a bryophyte, we are might just be looking at the gametophyte stage</a:t>
            </a:r>
          </a:p>
          <a:p>
            <a:r>
              <a:t>The sporophyte cannot be present without the gametophyte. You never see sporophytes without gametophytes</a:t>
            </a:r>
          </a:p>
        </p:txBody>
      </p:sp>
      <p:pic>
        <p:nvPicPr>
          <p:cNvPr id="250" name="Moss.jpg" descr="Mos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8504" y="2548911"/>
            <a:ext cx="6139487" cy="46557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How plants colonized la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How plants colonized land</a:t>
            </a:r>
          </a:p>
        </p:txBody>
      </p:sp>
      <p:pic>
        <p:nvPicPr>
          <p:cNvPr id="253" name="Charophyte.jpg" descr="Charophy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649" y="1117103"/>
            <a:ext cx="5739536" cy="40971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pf_liverwort1.jpg" descr="pf_liverwort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896" y="1120570"/>
            <a:ext cx="5496223" cy="4090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Learning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Learning Goals</a:t>
            </a:r>
          </a:p>
        </p:txBody>
      </p:sp>
      <p:sp>
        <p:nvSpPr>
          <p:cNvPr id="257" name="Know the major evolutionary innovations of seedless vascular plants, how their life cycle differs from bryophytes, and representatives of the two phyla seedless vascular plants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Know the major evolutionary innovations of seedless vascular plants, how their life cycle differs from bryophytes, and representatives of the two phyla seedless vascular plants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eedless vascular plants share a common ancestor with hornwor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3097">
              <a:defRPr sz="5520"/>
            </a:lvl1pPr>
          </a:lstStyle>
          <a:p>
            <a:r>
              <a:t>Seedless vascular plants share a common ancestor with hornworts</a:t>
            </a:r>
          </a:p>
        </p:txBody>
      </p:sp>
      <p:pic>
        <p:nvPicPr>
          <p:cNvPr id="260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913" y="3122121"/>
            <a:ext cx="10988936" cy="62337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eedless vascular plants have a number of traits that separate them from bryophy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21310">
              <a:defRPr sz="4400"/>
            </a:lvl1pPr>
          </a:lstStyle>
          <a:p>
            <a:r>
              <a:t>Seedless vascular plants have a number of traits that separate them from bryophytes</a:t>
            </a:r>
          </a:p>
        </p:txBody>
      </p:sp>
      <p:sp>
        <p:nvSpPr>
          <p:cNvPr id="263" name="Evolution of vascular tissue (xylem, phloem)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263730" cy="6286500"/>
          </a:xfrm>
          <a:prstGeom prst="rect">
            <a:avLst/>
          </a:prstGeom>
        </p:spPr>
        <p:txBody>
          <a:bodyPr/>
          <a:lstStyle/>
          <a:p>
            <a:r>
              <a:t>Evolution of vascular tissue (xylem, phloem)</a:t>
            </a:r>
          </a:p>
          <a:p>
            <a:r>
              <a:t>Evolution of roots</a:t>
            </a:r>
          </a:p>
          <a:p>
            <a:r>
              <a:t>Evolution of leaves</a:t>
            </a:r>
          </a:p>
        </p:txBody>
      </p:sp>
      <p:pic>
        <p:nvPicPr>
          <p:cNvPr id="264" name="cooksonia.jpg" descr="cooksoni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682" y="3312549"/>
            <a:ext cx="5605128" cy="4401854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Cooksonia, a reconstruction of the oldest vascular plant known from the fossil record"/>
          <p:cNvSpPr txBox="1"/>
          <p:nvPr/>
        </p:nvSpPr>
        <p:spPr>
          <a:xfrm>
            <a:off x="6356265" y="7875027"/>
            <a:ext cx="6052120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i="1"/>
              <a:t>Cooksonia</a:t>
            </a:r>
            <a:r>
              <a:t>, a reconstruction of the oldest vascular plant known from the fossil record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eedless vascular plant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84886">
              <a:defRPr sz="6640"/>
            </a:pPr>
            <a:r>
              <a:t>Seedless vascular plant </a:t>
            </a:r>
          </a:p>
          <a:p>
            <a:pPr defTabSz="484886">
              <a:defRPr sz="6640"/>
            </a:pPr>
            <a:r>
              <a:t>leaf types</a:t>
            </a:r>
          </a:p>
        </p:txBody>
      </p:sp>
      <p:sp>
        <p:nvSpPr>
          <p:cNvPr id="268" name="Microphylls - small leaves supported by a single strand of vascular tissue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/>
              <a:t>Microphylls</a:t>
            </a:r>
            <a:r>
              <a:t> - small leaves supported by a single strand of vascular tissue</a:t>
            </a:r>
          </a:p>
          <a:p>
            <a:r>
              <a:rPr b="1"/>
              <a:t>Megaphylls</a:t>
            </a:r>
            <a:r>
              <a:t> - leaves with a highly-branched vascular system</a:t>
            </a:r>
          </a:p>
          <a:p>
            <a:r>
              <a:rPr b="1"/>
              <a:t>Sporophylls</a:t>
            </a:r>
            <a:r>
              <a:t> - modified leaves that bear spores</a:t>
            </a:r>
          </a:p>
        </p:txBody>
      </p:sp>
      <p:pic>
        <p:nvPicPr>
          <p:cNvPr id="269" name="micromega.jpg" descr="micromeg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767" y="2980274"/>
            <a:ext cx="6035065" cy="33959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70" name="sporophyll.jpg" descr="sporophyl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3912" y="5715068"/>
            <a:ext cx="3292413" cy="34887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eedless vascular plant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84886">
              <a:defRPr sz="6640"/>
            </a:pPr>
            <a:r>
              <a:t>Seedless vascular plant</a:t>
            </a:r>
          </a:p>
          <a:p>
            <a:pPr defTabSz="484886">
              <a:defRPr sz="6640"/>
            </a:pPr>
            <a:r>
              <a:t> life cycle</a:t>
            </a:r>
          </a:p>
        </p:txBody>
      </p:sp>
      <p:sp>
        <p:nvSpPr>
          <p:cNvPr id="273" name="Exhibit alternation of generations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4260358" cy="6286500"/>
          </a:xfrm>
          <a:prstGeom prst="rect">
            <a:avLst/>
          </a:prstGeom>
        </p:spPr>
        <p:txBody>
          <a:bodyPr/>
          <a:lstStyle/>
          <a:p>
            <a:r>
              <a:t>Exhibit alternation of generations</a:t>
            </a:r>
          </a:p>
          <a:p>
            <a:r>
              <a:t>One key difference between this life cycle and the bryophyte life cycle—</a:t>
            </a:r>
            <a:r>
              <a:rPr b="1"/>
              <a:t>Sporophyte is dominant</a:t>
            </a:r>
          </a:p>
        </p:txBody>
      </p:sp>
      <p:pic>
        <p:nvPicPr>
          <p:cNvPr id="274" name="fernlifecycle.jpg" descr="fernlifecycl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3882" y="3514815"/>
            <a:ext cx="7101550" cy="44384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hylum Lycophyta (Lycophyte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Phylum Lycophyta (Lycophytes)</a:t>
            </a:r>
          </a:p>
        </p:txBody>
      </p:sp>
      <p:sp>
        <p:nvSpPr>
          <p:cNvPr id="277" name="Includes club mosses, spikemosses, quillworts…"/>
          <p:cNvSpPr txBox="1">
            <a:spLocks noGrp="1"/>
          </p:cNvSpPr>
          <p:nvPr>
            <p:ph type="body" sz="quarter" idx="1"/>
          </p:nvPr>
        </p:nvSpPr>
        <p:spPr>
          <a:xfrm>
            <a:off x="952500" y="2590800"/>
            <a:ext cx="5334000" cy="3447204"/>
          </a:xfrm>
          <a:prstGeom prst="rect">
            <a:avLst/>
          </a:prstGeom>
        </p:spPr>
        <p:txBody>
          <a:bodyPr/>
          <a:lstStyle/>
          <a:p>
            <a:r>
              <a:t>Includes club mosses, spikemosses, quillworts</a:t>
            </a:r>
          </a:p>
          <a:p>
            <a:r>
              <a:t>Only seedless vascular plant to have microphylls</a:t>
            </a:r>
          </a:p>
          <a:p>
            <a:r>
              <a:t>About 1200 species</a:t>
            </a:r>
          </a:p>
        </p:txBody>
      </p:sp>
      <p:pic>
        <p:nvPicPr>
          <p:cNvPr id="278" name="spike moss.jpg" descr="spike mos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0008" y="2576067"/>
            <a:ext cx="4346713" cy="28955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79" name="clubmoss.jpg" descr="clubmoss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5330" y="6005101"/>
            <a:ext cx="4351280" cy="28955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0" name="quillwort.jpg" descr="quillwort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8562" y="6066824"/>
            <a:ext cx="3778475" cy="28338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hylum Monilophyta…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235406" cy="2652641"/>
          </a:xfrm>
          <a:prstGeom prst="rect">
            <a:avLst/>
          </a:prstGeom>
        </p:spPr>
        <p:txBody>
          <a:bodyPr/>
          <a:lstStyle/>
          <a:p>
            <a:pPr defTabSz="397256">
              <a:defRPr sz="5440"/>
            </a:pPr>
            <a:r>
              <a:t>Phylum Monilophyta </a:t>
            </a:r>
          </a:p>
          <a:p>
            <a:pPr defTabSz="397256">
              <a:defRPr sz="5440"/>
            </a:pPr>
            <a:r>
              <a:t>(Pterophytes)</a:t>
            </a:r>
          </a:p>
        </p:txBody>
      </p:sp>
      <p:sp>
        <p:nvSpPr>
          <p:cNvPr id="283" name="Includes ferns, horsetails, and whisk ferns…"/>
          <p:cNvSpPr txBox="1">
            <a:spLocks noGrp="1"/>
          </p:cNvSpPr>
          <p:nvPr>
            <p:ph type="body" sz="quarter" idx="1"/>
          </p:nvPr>
        </p:nvSpPr>
        <p:spPr>
          <a:xfrm>
            <a:off x="952500" y="2590800"/>
            <a:ext cx="5334000" cy="3650546"/>
          </a:xfrm>
          <a:prstGeom prst="rect">
            <a:avLst/>
          </a:prstGeom>
        </p:spPr>
        <p:txBody>
          <a:bodyPr/>
          <a:lstStyle/>
          <a:p>
            <a:r>
              <a:t>Includes ferns, horsetails, and whisk ferns</a:t>
            </a:r>
          </a:p>
          <a:p>
            <a:r>
              <a:t>10,000+ species</a:t>
            </a:r>
          </a:p>
        </p:txBody>
      </p:sp>
      <p:pic>
        <p:nvPicPr>
          <p:cNvPr id="284" name="horsetail.jpg" descr="horsetail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998" y="5022312"/>
            <a:ext cx="3275921" cy="43658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85" name="whiskFern.jpg" descr="whiskFern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909" y="6145143"/>
            <a:ext cx="4245547" cy="318416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cinnfern.JPG" descr="cinnfern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8697" y="5017005"/>
            <a:ext cx="3275921" cy="43678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A new kind of plant appea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A new kind of plant appears</a:t>
            </a:r>
          </a:p>
        </p:txBody>
      </p:sp>
      <p:sp>
        <p:nvSpPr>
          <p:cNvPr id="132" name="Grew taller than just a few cm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5021164"/>
          </a:xfrm>
          <a:prstGeom prst="rect">
            <a:avLst/>
          </a:prstGeom>
        </p:spPr>
        <p:txBody>
          <a:bodyPr/>
          <a:lstStyle/>
          <a:p>
            <a:r>
              <a:t>Grew taller than just a few cm</a:t>
            </a:r>
          </a:p>
          <a:p>
            <a:r>
              <a:t>Soon became the dominant plant life form on the planet</a:t>
            </a:r>
          </a:p>
        </p:txBody>
      </p:sp>
      <p:pic>
        <p:nvPicPr>
          <p:cNvPr id="133" name="fern.jpg" descr="fern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851" y="2916556"/>
            <a:ext cx="5664899" cy="42486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How plants colonized la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How plants colonized land</a:t>
            </a:r>
          </a:p>
        </p:txBody>
      </p:sp>
      <p:pic>
        <p:nvPicPr>
          <p:cNvPr id="136" name="Charophyte.jpg" descr="Charophy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649" y="1117103"/>
            <a:ext cx="5739536" cy="40971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pf_liverwort1.jpg" descr="pf_liverwort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896" y="1120570"/>
            <a:ext cx="5496223" cy="4090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Learning Go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Learning Goal</a:t>
            </a:r>
          </a:p>
        </p:txBody>
      </p:sp>
      <p:sp>
        <p:nvSpPr>
          <p:cNvPr id="140" name="Explain and provide evidence for the theory that plants evolved from a lineage of green algae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Explain and provide evidence for the theory that plants evolved from a lineage of green algae 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red similarities between plants and alga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Shared similarities between plants and algae</a:t>
            </a:r>
          </a:p>
        </p:txBody>
      </p:sp>
      <p:sp>
        <p:nvSpPr>
          <p:cNvPr id="143" name="Plants are multicellular, eukaryotic, photoautotrophs…"/>
          <p:cNvSpPr txBox="1">
            <a:spLocks noGrp="1"/>
          </p:cNvSpPr>
          <p:nvPr>
            <p:ph type="body" sz="quarter" idx="1"/>
          </p:nvPr>
        </p:nvSpPr>
        <p:spPr>
          <a:xfrm>
            <a:off x="952500" y="2590800"/>
            <a:ext cx="5334000" cy="4448639"/>
          </a:xfrm>
          <a:prstGeom prst="rect">
            <a:avLst/>
          </a:prstGeom>
        </p:spPr>
        <p:txBody>
          <a:bodyPr/>
          <a:lstStyle/>
          <a:p>
            <a:r>
              <a:t>Plants are multicellular, eukaryotic, photoautotrophs</a:t>
            </a:r>
          </a:p>
          <a:p>
            <a:r>
              <a:t>Brown, (most) red, (some) green algae are as well</a:t>
            </a:r>
          </a:p>
        </p:txBody>
      </p:sp>
      <p:pic>
        <p:nvPicPr>
          <p:cNvPr id="144" name="sea-lettuce-underwater.jpg" descr="sea-lettuce-underwat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5729" y="3106573"/>
            <a:ext cx="4432628" cy="3215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brown algae.jpg" descr="brown alga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150" y="6428203"/>
            <a:ext cx="3060700" cy="2654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red algae.jpg" descr="red alga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5649" y="6518340"/>
            <a:ext cx="4432629" cy="24740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red similarities between plants and alga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Shared similarities between plants and algae</a:t>
            </a:r>
          </a:p>
        </p:txBody>
      </p:sp>
      <p:sp>
        <p:nvSpPr>
          <p:cNvPr id="149" name="Plants have cell walls made of cellulose…"/>
          <p:cNvSpPr txBox="1">
            <a:spLocks noGrp="1"/>
          </p:cNvSpPr>
          <p:nvPr>
            <p:ph type="body" sz="quarter" idx="1"/>
          </p:nvPr>
        </p:nvSpPr>
        <p:spPr>
          <a:xfrm>
            <a:off x="952500" y="2590800"/>
            <a:ext cx="5334000" cy="4448639"/>
          </a:xfrm>
          <a:prstGeom prst="rect">
            <a:avLst/>
          </a:prstGeom>
        </p:spPr>
        <p:txBody>
          <a:bodyPr/>
          <a:lstStyle/>
          <a:p>
            <a:r>
              <a:t>Plants have cell walls made of cellulose</a:t>
            </a:r>
          </a:p>
          <a:p>
            <a:r>
              <a:t>Brown algae, green algae, and dinoflagellates are as well</a:t>
            </a:r>
          </a:p>
        </p:txBody>
      </p:sp>
      <p:pic>
        <p:nvPicPr>
          <p:cNvPr id="150" name="sea-lettuce-underwater.jpg" descr="sea-lettuce-underwat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5729" y="3106573"/>
            <a:ext cx="4432628" cy="3215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brown algae.jpg" descr="brown alga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0" y="6444183"/>
            <a:ext cx="3393741" cy="29431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dinoflagellate.jpg" descr="dinoflagellat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7008" y="6422826"/>
            <a:ext cx="4430070" cy="29858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red similarities between plants and alga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t>Shared similarities between plants and algae</a:t>
            </a:r>
          </a:p>
        </p:txBody>
      </p:sp>
      <p:sp>
        <p:nvSpPr>
          <p:cNvPr id="155" name="Plants have chloroplasts with chlorophyll a and b…"/>
          <p:cNvSpPr txBox="1">
            <a:spLocks noGrp="1"/>
          </p:cNvSpPr>
          <p:nvPr>
            <p:ph type="body" sz="quarter" idx="1"/>
          </p:nvPr>
        </p:nvSpPr>
        <p:spPr>
          <a:xfrm>
            <a:off x="952500" y="2590800"/>
            <a:ext cx="5334000" cy="4448639"/>
          </a:xfrm>
          <a:prstGeom prst="rect">
            <a:avLst/>
          </a:prstGeom>
        </p:spPr>
        <p:txBody>
          <a:bodyPr/>
          <a:lstStyle/>
          <a:p>
            <a:r>
              <a:t>Plants have chloroplasts with chlorophyll </a:t>
            </a:r>
            <a:r>
              <a:rPr i="1"/>
              <a:t>a</a:t>
            </a:r>
            <a:r>
              <a:t> and </a:t>
            </a:r>
            <a:r>
              <a:rPr i="1"/>
              <a:t>b</a:t>
            </a:r>
          </a:p>
          <a:p>
            <a:r>
              <a:t>Euglenids, green algae, and (some) dinoflagellates are as well</a:t>
            </a:r>
          </a:p>
        </p:txBody>
      </p:sp>
      <p:pic>
        <p:nvPicPr>
          <p:cNvPr id="156" name="sea-lettuce-underwater.jpg" descr="sea-lettuce-underwat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5729" y="3106573"/>
            <a:ext cx="4432628" cy="3215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brown algae.jpg" descr="brown alga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0" y="6444183"/>
            <a:ext cx="3393741" cy="29431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dinoflagellate.jpg" descr="dinoflagellat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7008" y="6422826"/>
            <a:ext cx="4430070" cy="29858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970</Words>
  <Application>Microsoft Macintosh PowerPoint</Application>
  <PresentationFormat>Custom</PresentationFormat>
  <Paragraphs>126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How plants colonized land</vt:lpstr>
      <vt:lpstr>Early life on land</vt:lpstr>
      <vt:lpstr>Land plants appear about 470 MYA</vt:lpstr>
      <vt:lpstr>A new kind of plant appears</vt:lpstr>
      <vt:lpstr>How plants colonized land</vt:lpstr>
      <vt:lpstr>Learning Goal</vt:lpstr>
      <vt:lpstr>Shared similarities between plants and algae</vt:lpstr>
      <vt:lpstr>Shared similarities between plants and algae</vt:lpstr>
      <vt:lpstr>Shared similarities between plants and algae</vt:lpstr>
      <vt:lpstr>Shared similarities between plants and algae</vt:lpstr>
      <vt:lpstr>Shared similarities between plants and Charophytes</vt:lpstr>
      <vt:lpstr>Shared similarities between plants and Charophytes</vt:lpstr>
      <vt:lpstr>Traits present in plants, absent in charophytes</vt:lpstr>
      <vt:lpstr>Traits present in plants, absent in charophytes</vt:lpstr>
      <vt:lpstr>Costs and benefits of life on land</vt:lpstr>
      <vt:lpstr>How plants colonized land</vt:lpstr>
      <vt:lpstr>Learning Goal</vt:lpstr>
      <vt:lpstr>Bryophytes share a common ancestor with vascular plants</vt:lpstr>
      <vt:lpstr>Characteristics common to bryophytes</vt:lpstr>
      <vt:lpstr>Liverworts</vt:lpstr>
      <vt:lpstr>Mosses</vt:lpstr>
      <vt:lpstr>Hornworts</vt:lpstr>
      <vt:lpstr>How plants colonized land</vt:lpstr>
      <vt:lpstr>Learning Goals</vt:lpstr>
      <vt:lpstr>Bryophyte life cycles are challenging to understand</vt:lpstr>
      <vt:lpstr>Bryophyte life cycle</vt:lpstr>
      <vt:lpstr>Bryophyte life cycle</vt:lpstr>
      <vt:lpstr>Bryophyte life cycle</vt:lpstr>
      <vt:lpstr>Bryophyte life cycle</vt:lpstr>
      <vt:lpstr>Bryophyte life cycle</vt:lpstr>
      <vt:lpstr>Gametophyte is dominant</vt:lpstr>
      <vt:lpstr>How plants colonized land</vt:lpstr>
      <vt:lpstr>Learning Goals</vt:lpstr>
      <vt:lpstr>Seedless vascular plants share a common ancestor with hornworts</vt:lpstr>
      <vt:lpstr>Seedless vascular plants have a number of traits that separate them from bryophytes</vt:lpstr>
      <vt:lpstr>Seedless vascular plant  leaf types</vt:lpstr>
      <vt:lpstr>Seedless vascular plant  life cycle</vt:lpstr>
      <vt:lpstr>Phylum Lycophyta (Lycophytes)</vt:lpstr>
      <vt:lpstr>Phylum Monilophyta  (Pterophytes)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plants colonized land</dc:title>
  <cp:lastModifiedBy>Yeoh, Alex</cp:lastModifiedBy>
  <cp:revision>2</cp:revision>
  <dcterms:modified xsi:type="dcterms:W3CDTF">2020-03-23T17:36:40Z</dcterms:modified>
</cp:coreProperties>
</file>